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344" r:id="rId2"/>
    <p:sldId id="345" r:id="rId3"/>
    <p:sldId id="362" r:id="rId4"/>
    <p:sldId id="404" r:id="rId5"/>
    <p:sldId id="364" r:id="rId6"/>
    <p:sldId id="365" r:id="rId7"/>
    <p:sldId id="434" r:id="rId8"/>
    <p:sldId id="367" r:id="rId9"/>
    <p:sldId id="368" r:id="rId10"/>
    <p:sldId id="424" r:id="rId11"/>
    <p:sldId id="425" r:id="rId12"/>
    <p:sldId id="420" r:id="rId13"/>
    <p:sldId id="426" r:id="rId14"/>
    <p:sldId id="433" r:id="rId15"/>
    <p:sldId id="430" r:id="rId16"/>
    <p:sldId id="423" r:id="rId17"/>
    <p:sldId id="373" r:id="rId18"/>
    <p:sldId id="398" r:id="rId19"/>
    <p:sldId id="414" r:id="rId20"/>
    <p:sldId id="415" r:id="rId21"/>
    <p:sldId id="417" r:id="rId22"/>
    <p:sldId id="416" r:id="rId23"/>
    <p:sldId id="395" r:id="rId24"/>
    <p:sldId id="428" r:id="rId25"/>
    <p:sldId id="429" r:id="rId26"/>
    <p:sldId id="388" r:id="rId27"/>
    <p:sldId id="400" r:id="rId28"/>
    <p:sldId id="391" r:id="rId29"/>
    <p:sldId id="432" r:id="rId30"/>
    <p:sldId id="431" r:id="rId3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496F"/>
    <a:srgbClr val="525068"/>
    <a:srgbClr val="EFBD14"/>
    <a:srgbClr val="FCFCFC"/>
    <a:srgbClr val="5554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11" autoAdjust="0"/>
    <p:restoredTop sz="96296" autoAdjust="0"/>
  </p:normalViewPr>
  <p:slideViewPr>
    <p:cSldViewPr>
      <p:cViewPr>
        <p:scale>
          <a:sx n="150" d="100"/>
          <a:sy n="150" d="100"/>
        </p:scale>
        <p:origin x="1968" y="110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3" d="100"/>
          <a:sy n="73" d="100"/>
        </p:scale>
        <p:origin x="-3440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33183A-1356-7A44-9854-A1D3F7EB2CB8}" type="datetimeFigureOut">
              <a:rPr lang="en-US" smtClean="0">
                <a:latin typeface="Arial"/>
                <a:cs typeface="Arial"/>
              </a:rPr>
              <a:t>9/6/16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A85A2-821D-C34E-B01E-999292313745}" type="slidenum">
              <a:rPr lang="en-US" smtClean="0">
                <a:latin typeface="Arial"/>
                <a:cs typeface="Arial"/>
              </a:rPr>
              <a:t>‹#›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49534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BF052239-6C6F-472F-B175-F0FADCEE2BD3}" type="datetimeFigureOut">
              <a:rPr lang="en-US" smtClean="0"/>
              <a:pPr/>
              <a:t>9/6/16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E4FF5570-FE69-4FDF-99DA-8CDE436443C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0553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question: how many of</a:t>
            </a:r>
            <a:r>
              <a:rPr lang="en-US" baseline="0" dirty="0" smtClean="0"/>
              <a:t> you would primarily identify as some form of developer, software engineer, hacker, programmer, whatever?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019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72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275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3718"/>
            <a:ext cx="8229600" cy="8572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68313" y="3291830"/>
            <a:ext cx="8229600" cy="576263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b="0" i="0">
                <a:latin typeface="Helvetica Neue Thin"/>
                <a:cs typeface="Helvetica Neue Thin"/>
              </a:defRPr>
            </a:lvl2pPr>
            <a:lvl3pPr>
              <a:defRPr b="0" i="0">
                <a:latin typeface="Helvetica Neue Thin"/>
                <a:cs typeface="Helvetica Neue Thin"/>
              </a:defRPr>
            </a:lvl3pPr>
            <a:lvl4pPr>
              <a:defRPr b="0" i="0">
                <a:latin typeface="Helvetica Neue Thin"/>
                <a:cs typeface="Helvetica Neue Thin"/>
              </a:defRPr>
            </a:lvl4pPr>
            <a:lvl5pPr>
              <a:defRPr b="0" i="0">
                <a:latin typeface="Helvetica Neue Thin"/>
                <a:cs typeface="Helvetica Neue Thin"/>
              </a:defRPr>
            </a:lvl5pPr>
          </a:lstStyle>
          <a:p>
            <a:pPr lvl="0"/>
            <a:r>
              <a:rPr lang="en-US" dirty="0" smtClean="0"/>
              <a:t>Presentation Name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913173"/>
            <a:ext cx="2057400" cy="111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24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581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 b="0" i="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8715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041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3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3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192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598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Title + Content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Contrary to popular belief, Lorem Ipsum is not simply random text. It has roots in a piece of classical Latin literature from 45 BC, making it over 2000 years old. Richard McClintock, a Latin professor at Hampden-Sydney College in Virginia, looked up one of the more obscure Latin words, </a:t>
            </a:r>
            <a:r>
              <a:rPr lang="en-US" dirty="0" err="1" smtClean="0"/>
              <a:t>consectetur</a:t>
            </a:r>
            <a:r>
              <a:rPr lang="en-US" dirty="0" smtClean="0"/>
              <a:t>, from a Lorem Ipsum passage, and going through the cites of the word in classical literature, discovered the </a:t>
            </a:r>
            <a:r>
              <a:rPr lang="en-US" dirty="0" err="1" smtClean="0"/>
              <a:t>undoubtable</a:t>
            </a:r>
            <a:r>
              <a:rPr lang="en-US" dirty="0" smtClean="0"/>
              <a:t> source.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187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solidFill>
            <a:srgbClr val="BFBFBF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8031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Image + Caption Style 1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6217920" y="1110426"/>
            <a:ext cx="2926080" cy="291862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1110426"/>
            <a:ext cx="6228184" cy="2922646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6420796" y="1419622"/>
            <a:ext cx="2520329" cy="358775"/>
          </a:xfrm>
        </p:spPr>
        <p:txBody>
          <a:bodyPr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6420820" y="1923678"/>
            <a:ext cx="2520280" cy="1871663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Contrary to popular belief, Lorem Ipsum is not simply random text. It has roots in a piece of classical Latin literature from 45 BC, making it over 2000 years old. Richard McClintock, a Latin professor at Hampden-Sydney College in Virginia, looked up one of the more obscure Latin words, </a:t>
            </a:r>
            <a:r>
              <a:rPr lang="en-US" dirty="0" err="1" smtClean="0"/>
              <a:t>consectetur</a:t>
            </a:r>
            <a:r>
              <a:rPr lang="en-US" dirty="0" smtClean="0"/>
              <a:t>, from a Lorem Ipsum passage, and going through the cites of the word in classical literature, discovered the </a:t>
            </a:r>
            <a:r>
              <a:rPr lang="en-US" dirty="0" err="1" smtClean="0"/>
              <a:t>undoubtable</a:t>
            </a:r>
            <a:r>
              <a:rPr lang="en-US" dirty="0" smtClean="0"/>
              <a:t> source.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260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 smtClean="0"/>
              <a:t>Image + Caption Style 2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1110426"/>
            <a:ext cx="6236208" cy="291862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217920" y="1110426"/>
            <a:ext cx="2926080" cy="2922646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1419622"/>
            <a:ext cx="5267030" cy="358775"/>
          </a:xfrm>
        </p:spPr>
        <p:txBody>
          <a:bodyPr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923678"/>
            <a:ext cx="5266928" cy="1871663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Contrary to popular belief, Lorem Ipsum is not simply random text. It has roots in a piece of classical Latin literature from 45 BC, making it over 2000 years old. Richard McClintock, a Latin professor at Hampden-Sydney College in Virginia, looked up one of the more obscure Latin words, </a:t>
            </a:r>
            <a:r>
              <a:rPr lang="en-US" dirty="0" err="1" smtClean="0"/>
              <a:t>consectetur</a:t>
            </a:r>
            <a:r>
              <a:rPr lang="en-US" dirty="0" smtClean="0"/>
              <a:t>, from a Lorem Ipsum passage, and going through the cites of the word in classical literature, discovered the </a:t>
            </a:r>
            <a:r>
              <a:rPr lang="en-US" dirty="0" err="1" smtClean="0"/>
              <a:t>undoubtable</a:t>
            </a:r>
            <a:r>
              <a:rPr lang="en-US" dirty="0" smtClean="0"/>
              <a:t> source.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435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275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780034"/>
            <a:ext cx="8229600" cy="85725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Divider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7544" y="2788146"/>
            <a:ext cx="8225527" cy="647700"/>
          </a:xfrm>
        </p:spPr>
        <p:txBody>
          <a:bodyPr/>
          <a:lstStyle>
            <a:lvl1pPr marL="0" indent="0" algn="ctr">
              <a:buNone/>
              <a:defRPr b="0" i="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Divider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00" y="330423"/>
            <a:ext cx="2057400" cy="111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84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11" y="4476750"/>
            <a:ext cx="941489" cy="51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31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218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200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82416" y="483682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60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4836827"/>
            <a:ext cx="1594520" cy="27384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60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© </a:t>
            </a:r>
            <a:r>
              <a:rPr lang="en-US" dirty="0" err="1" smtClean="0"/>
              <a:t>DataStax</a:t>
            </a:r>
            <a:r>
              <a:rPr lang="en-US" dirty="0" smtClean="0"/>
              <a:t>,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14364" y="4836827"/>
            <a:ext cx="405408" cy="27384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60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fld id="{B10D5614-B734-4280-8F57-1D4947433C9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11" y="4476750"/>
            <a:ext cx="941489" cy="51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16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0" r:id="rId3"/>
    <p:sldLayoutId id="2147483670" r:id="rId4"/>
    <p:sldLayoutId id="2147483667" r:id="rId5"/>
    <p:sldLayoutId id="2147483668" r:id="rId6"/>
    <p:sldLayoutId id="2147483654" r:id="rId7"/>
    <p:sldLayoutId id="2147483660" r:id="rId8"/>
    <p:sldLayoutId id="2147483653" r:id="rId9"/>
    <p:sldLayoutId id="2147483656" r:id="rId10"/>
    <p:sldLayoutId id="2147483657" r:id="rId11"/>
    <p:sldLayoutId id="2147483658" r:id="rId12"/>
    <p:sldLayoutId id="2147483659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3200" b="0" i="0" kern="1200">
          <a:solidFill>
            <a:schemeClr val="accent2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914400" rtl="0" eaLnBrk="1" latinLnBrk="0" hangingPunct="1">
        <a:spcBef>
          <a:spcPts val="600"/>
        </a:spcBef>
        <a:buFont typeface="Arial" pitchFamily="34" charset="0"/>
        <a:buChar char="•"/>
        <a:defRPr sz="1400" b="0" i="0" kern="1200">
          <a:solidFill>
            <a:schemeClr val="tx2">
              <a:lumMod val="50000"/>
            </a:schemeClr>
          </a:solidFill>
          <a:latin typeface="Arial"/>
          <a:ea typeface="+mn-ea"/>
          <a:cs typeface="Arial"/>
        </a:defRPr>
      </a:lvl1pPr>
      <a:lvl2pPr marL="742950" indent="-285750" algn="l" defTabSz="914400" rtl="0" eaLnBrk="1" latinLnBrk="0" hangingPunct="1">
        <a:spcBef>
          <a:spcPts val="600"/>
        </a:spcBef>
        <a:buFont typeface="Arial" pitchFamily="34" charset="0"/>
        <a:buChar char="–"/>
        <a:defRPr sz="1200" b="0" i="0" kern="1200">
          <a:solidFill>
            <a:schemeClr val="tx2">
              <a:lumMod val="50000"/>
            </a:schemeClr>
          </a:solidFill>
          <a:latin typeface="Arial"/>
          <a:ea typeface="+mn-ea"/>
          <a:cs typeface="Arial"/>
        </a:defRPr>
      </a:lvl2pPr>
      <a:lvl3pPr marL="1143000" indent="-228600" algn="l" defTabSz="914400" rtl="0" eaLnBrk="1" latinLnBrk="0" hangingPunct="1">
        <a:spcBef>
          <a:spcPts val="600"/>
        </a:spcBef>
        <a:buFont typeface="Arial" pitchFamily="34" charset="0"/>
        <a:buChar char="•"/>
        <a:defRPr sz="1100" b="0" i="0" kern="1200">
          <a:solidFill>
            <a:schemeClr val="tx2">
              <a:lumMod val="50000"/>
            </a:schemeClr>
          </a:solidFill>
          <a:latin typeface="Arial"/>
          <a:ea typeface="+mn-ea"/>
          <a:cs typeface="Arial"/>
        </a:defRPr>
      </a:lvl3pPr>
      <a:lvl4pPr marL="1600200" indent="-228600" algn="l" defTabSz="914400" rtl="0" eaLnBrk="1" latinLnBrk="0" hangingPunct="1">
        <a:spcBef>
          <a:spcPts val="600"/>
        </a:spcBef>
        <a:buFont typeface="Arial" pitchFamily="34" charset="0"/>
        <a:buChar char="–"/>
        <a:defRPr sz="1050" b="0" i="0" kern="1200">
          <a:solidFill>
            <a:schemeClr val="tx2">
              <a:lumMod val="50000"/>
            </a:schemeClr>
          </a:solidFill>
          <a:latin typeface="Arial"/>
          <a:ea typeface="+mn-ea"/>
          <a:cs typeface="Arial"/>
        </a:defRPr>
      </a:lvl4pPr>
      <a:lvl5pPr marL="2057400" indent="-228600" algn="l" defTabSz="914400" rtl="0" eaLnBrk="1" latinLnBrk="0" hangingPunct="1">
        <a:spcBef>
          <a:spcPts val="600"/>
        </a:spcBef>
        <a:buFont typeface="Arial" pitchFamily="34" charset="0"/>
        <a:buChar char="»"/>
        <a:defRPr sz="1050" b="0" i="0" kern="1200">
          <a:solidFill>
            <a:schemeClr val="tx2">
              <a:lumMod val="50000"/>
            </a:schemeClr>
          </a:solidFill>
          <a:latin typeface="Arial"/>
          <a:ea typeface="+mn-ea"/>
          <a:cs typeface="Arial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adamic.com/" TargetMode="External"/><Relationship Id="rId4" Type="http://schemas.openxmlformats.org/officeDocument/2006/relationships/hyperlink" Target="https://www.coursera.org/course/networksonline" TargetMode="External"/><Relationship Id="rId5" Type="http://schemas.openxmlformats.org/officeDocument/2006/relationships/image" Target="../media/image16.tiff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tinkerpop.apache.org/docs/current/recipes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rjbriody/1aa82bd8952dc4a46a6fa597716c1987" TargetMode="External"/><Relationship Id="rId4" Type="http://schemas.openxmlformats.org/officeDocument/2006/relationships/hyperlink" Target="https://docs.datastax.com/en/latest-dse/datastax_enterprise/graph/graphTOC.html" TargetMode="External"/><Relationship Id="rId5" Type="http://schemas.openxmlformats.org/officeDocument/2006/relationships/hyperlink" Target="http://docs.datastax.com/en/latest-studio/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rjbriody/twitter-exporter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obbriody" TargetMode="External"/><Relationship Id="rId4" Type="http://schemas.openxmlformats.org/officeDocument/2006/relationships/hyperlink" Target="https://github.com/rjbriody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bobbriody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Bob </a:t>
            </a:r>
            <a:r>
              <a:rPr lang="en-US" dirty="0" err="1" smtClean="0">
                <a:latin typeface="Arial"/>
                <a:cs typeface="Arial"/>
              </a:rPr>
              <a:t>Briody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Network Analysis Adventure</a:t>
            </a:r>
          </a:p>
        </p:txBody>
      </p:sp>
    </p:spTree>
    <p:extLst>
      <p:ext uri="{BB962C8B-B14F-4D97-AF65-F5344CB8AC3E}">
        <p14:creationId xmlns:p14="http://schemas.microsoft.com/office/powerpoint/2010/main" val="338489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Some Product Questions</a:t>
            </a:r>
            <a:r>
              <a:rPr lang="is-IS" dirty="0" smtClean="0">
                <a:latin typeface="Arial"/>
                <a:cs typeface="Arial"/>
              </a:rPr>
              <a:t>…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I want to understand our user/customer base in the aggregate.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Arial"/>
                <a:cs typeface="Arial"/>
              </a:rPr>
              <a:t>What are the underlying communities among our users/customers?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Arial"/>
                <a:cs typeface="Arial"/>
              </a:rPr>
              <a:t>I need to mediate a conflict between some groups of employees. Who should I talk to?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10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8590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The Graph Analysis Spectrum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11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209800" y="1200150"/>
            <a:ext cx="1442120" cy="56792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 charset="0"/>
              </a:rPr>
              <a:t>Academic Domain</a:t>
            </a:r>
            <a:endParaRPr lang="en-US" sz="1400" dirty="0">
              <a:latin typeface="arial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962400" y="1200150"/>
            <a:ext cx="1442120" cy="567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 charset="0"/>
              </a:rPr>
              <a:t>Graph</a:t>
            </a:r>
          </a:p>
          <a:p>
            <a:pPr algn="ctr"/>
            <a:r>
              <a:rPr lang="en-US" sz="1400" dirty="0" smtClean="0">
                <a:latin typeface="arial" charset="0"/>
              </a:rPr>
              <a:t>Analysis</a:t>
            </a:r>
            <a:endParaRPr lang="en-US" sz="1400" dirty="0">
              <a:latin typeface="arial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715000" y="1200150"/>
            <a:ext cx="1442120" cy="567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 charset="0"/>
              </a:rPr>
              <a:t>Computing</a:t>
            </a:r>
          </a:p>
          <a:p>
            <a:pPr algn="ctr"/>
            <a:r>
              <a:rPr lang="en-US" sz="1400" dirty="0" smtClean="0">
                <a:latin typeface="arial" charset="0"/>
              </a:rPr>
              <a:t>Methods</a:t>
            </a:r>
            <a:endParaRPr lang="en-US" sz="1400" dirty="0">
              <a:latin typeface="arial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467600" y="1200150"/>
            <a:ext cx="1442120" cy="567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 charset="0"/>
              </a:rPr>
              <a:t>Solutions</a:t>
            </a:r>
            <a:endParaRPr lang="en-US" sz="1400" dirty="0">
              <a:latin typeface="arial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57200" y="1200150"/>
            <a:ext cx="1442120" cy="56792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 charset="0"/>
              </a:rPr>
              <a:t>Product Domain</a:t>
            </a:r>
            <a:endParaRPr lang="en-US" sz="1400" dirty="0">
              <a:latin typeface="arial" charset="0"/>
            </a:endParaRPr>
          </a:p>
        </p:txBody>
      </p:sp>
      <p:sp>
        <p:nvSpPr>
          <p:cNvPr id="13" name="Left-Right Arrow 12"/>
          <p:cNvSpPr/>
          <p:nvPr/>
        </p:nvSpPr>
        <p:spPr>
          <a:xfrm>
            <a:off x="457200" y="2190750"/>
            <a:ext cx="8452520" cy="762000"/>
          </a:xfrm>
          <a:prstGeom prst="leftRightArrow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4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612440" y="2419351"/>
            <a:ext cx="2664160" cy="372958"/>
          </a:xfrm>
        </p:spPr>
        <p:txBody>
          <a:bodyPr>
            <a:normAutofit fontScale="47500" lnSpcReduction="20000"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Domain Specific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553200" y="2419350"/>
            <a:ext cx="2664160" cy="372958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4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2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1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05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05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General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05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Product Domain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12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209800" y="1200150"/>
            <a:ext cx="1442120" cy="56792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 charset="0"/>
              </a:rPr>
              <a:t>Academic Domain</a:t>
            </a:r>
            <a:endParaRPr lang="en-US" sz="1400" dirty="0">
              <a:latin typeface="arial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962400" y="1200150"/>
            <a:ext cx="1442120" cy="567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 charset="0"/>
              </a:rPr>
              <a:t>Graph</a:t>
            </a:r>
          </a:p>
          <a:p>
            <a:pPr algn="ctr"/>
            <a:r>
              <a:rPr lang="en-US" sz="1400" dirty="0" smtClean="0">
                <a:latin typeface="arial" charset="0"/>
              </a:rPr>
              <a:t>Analysis</a:t>
            </a:r>
            <a:endParaRPr lang="en-US" sz="1400" dirty="0">
              <a:latin typeface="arial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715000" y="1200150"/>
            <a:ext cx="1442120" cy="567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 charset="0"/>
              </a:rPr>
              <a:t>Computing</a:t>
            </a:r>
          </a:p>
          <a:p>
            <a:pPr algn="ctr"/>
            <a:r>
              <a:rPr lang="en-US" sz="1400" dirty="0" smtClean="0">
                <a:latin typeface="arial" charset="0"/>
              </a:rPr>
              <a:t>Methods</a:t>
            </a:r>
            <a:endParaRPr lang="en-US" sz="1400" dirty="0">
              <a:latin typeface="arial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467600" y="1200150"/>
            <a:ext cx="1442120" cy="567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 charset="0"/>
              </a:rPr>
              <a:t>Solutions</a:t>
            </a:r>
            <a:endParaRPr lang="en-US" sz="1400" dirty="0">
              <a:latin typeface="arial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57200" y="1200150"/>
            <a:ext cx="1442120" cy="56792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 charset="0"/>
              </a:rPr>
              <a:t>Product Domain</a:t>
            </a:r>
            <a:endParaRPr lang="en-US" sz="1400" dirty="0">
              <a:latin typeface="arial" charset="0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81000" y="1962150"/>
            <a:ext cx="8229600" cy="2438400"/>
          </a:xfrm>
        </p:spPr>
        <p:txBody>
          <a:bodyPr>
            <a:normAutofit/>
          </a:bodyPr>
          <a:lstStyle/>
          <a:p>
            <a:pPr marL="285750" indent="-285750" fontAlgn="base">
              <a:buFont typeface="Arial" charset="0"/>
              <a:buChar char="•"/>
            </a:pPr>
            <a:r>
              <a:rPr lang="en-US" dirty="0"/>
              <a:t>Master Data Management</a:t>
            </a:r>
          </a:p>
          <a:p>
            <a:pPr marL="285750" indent="-285750" fontAlgn="base">
              <a:buFont typeface="Arial" charset="0"/>
              <a:buChar char="•"/>
            </a:pPr>
            <a:r>
              <a:rPr lang="en-US" dirty="0"/>
              <a:t>Recommendation and Personalization </a:t>
            </a:r>
          </a:p>
          <a:p>
            <a:pPr marL="285750" indent="-285750" fontAlgn="base">
              <a:buFont typeface="Arial" charset="0"/>
              <a:buChar char="•"/>
            </a:pPr>
            <a:r>
              <a:rPr lang="en-US" dirty="0" err="1"/>
              <a:t>IoT</a:t>
            </a:r>
            <a:r>
              <a:rPr lang="en-US" dirty="0"/>
              <a:t>, Asset Management, and Networking</a:t>
            </a:r>
          </a:p>
          <a:p>
            <a:pPr marL="285750" indent="-285750" fontAlgn="base">
              <a:buFont typeface="Arial" charset="0"/>
              <a:buChar char="•"/>
            </a:pPr>
            <a:r>
              <a:rPr lang="en-US" dirty="0"/>
              <a:t>Security Management and Fraud Detection</a:t>
            </a:r>
          </a:p>
          <a:p>
            <a:pPr marL="285750" indent="-285750" fontAlgn="base">
              <a:buFont typeface="Arial" charset="0"/>
              <a:buChar char="•"/>
            </a:pPr>
            <a:r>
              <a:rPr lang="en-US" dirty="0"/>
              <a:t>Criminal Network Analysis</a:t>
            </a:r>
          </a:p>
        </p:txBody>
      </p:sp>
    </p:spTree>
    <p:extLst>
      <p:ext uri="{BB962C8B-B14F-4D97-AF65-F5344CB8AC3E}">
        <p14:creationId xmlns:p14="http://schemas.microsoft.com/office/powerpoint/2010/main" val="125820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The Academic Domain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13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209800" y="1200150"/>
            <a:ext cx="1442120" cy="56792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 charset="0"/>
              </a:rPr>
              <a:t>Academic Domain</a:t>
            </a:r>
            <a:endParaRPr lang="en-US" sz="1400" dirty="0">
              <a:latin typeface="arial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962400" y="1200150"/>
            <a:ext cx="1442120" cy="567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 charset="0"/>
              </a:rPr>
              <a:t>Graph</a:t>
            </a:r>
          </a:p>
          <a:p>
            <a:pPr algn="ctr"/>
            <a:r>
              <a:rPr lang="en-US" sz="1400" dirty="0" smtClean="0">
                <a:latin typeface="arial" charset="0"/>
              </a:rPr>
              <a:t>Analysis</a:t>
            </a:r>
            <a:endParaRPr lang="en-US" sz="1400" dirty="0">
              <a:latin typeface="arial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715000" y="1200150"/>
            <a:ext cx="1442120" cy="567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 charset="0"/>
              </a:rPr>
              <a:t>Computing</a:t>
            </a:r>
          </a:p>
          <a:p>
            <a:pPr algn="ctr"/>
            <a:r>
              <a:rPr lang="en-US" sz="1400" dirty="0" smtClean="0">
                <a:latin typeface="arial" charset="0"/>
              </a:rPr>
              <a:t>Methods</a:t>
            </a:r>
            <a:endParaRPr lang="en-US" sz="1400" dirty="0">
              <a:latin typeface="arial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467600" y="1200150"/>
            <a:ext cx="1442120" cy="567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 charset="0"/>
              </a:rPr>
              <a:t>Solutions</a:t>
            </a:r>
            <a:endParaRPr lang="en-US" sz="1400" dirty="0">
              <a:latin typeface="arial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57200" y="1200150"/>
            <a:ext cx="1442120" cy="56792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 charset="0"/>
              </a:rPr>
              <a:t>Product Domain</a:t>
            </a:r>
            <a:endParaRPr lang="en-US" sz="1400" dirty="0">
              <a:latin typeface="arial" charset="0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2133600" y="1962150"/>
            <a:ext cx="8229600" cy="2438400"/>
          </a:xfrm>
        </p:spPr>
        <p:txBody>
          <a:bodyPr>
            <a:normAutofit/>
          </a:bodyPr>
          <a:lstStyle/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/>
              <a:t>Types of Network Analysis:</a:t>
            </a: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Social</a:t>
            </a: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Network (IT)</a:t>
            </a: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Economical</a:t>
            </a: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Supply Chain</a:t>
            </a: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Literary</a:t>
            </a: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Web</a:t>
            </a: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Biological</a:t>
            </a:r>
          </a:p>
        </p:txBody>
      </p:sp>
    </p:spTree>
    <p:extLst>
      <p:ext uri="{BB962C8B-B14F-4D97-AF65-F5344CB8AC3E}">
        <p14:creationId xmlns:p14="http://schemas.microsoft.com/office/powerpoint/2010/main" val="83170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Terminology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14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209800" y="1200150"/>
            <a:ext cx="1442120" cy="56792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 charset="0"/>
              </a:rPr>
              <a:t>Academic Domain</a:t>
            </a:r>
            <a:endParaRPr lang="en-US" sz="1400" dirty="0">
              <a:latin typeface="arial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962400" y="1200150"/>
            <a:ext cx="1442120" cy="567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 charset="0"/>
              </a:rPr>
              <a:t>Graph</a:t>
            </a:r>
          </a:p>
          <a:p>
            <a:pPr algn="ctr"/>
            <a:r>
              <a:rPr lang="en-US" sz="1400" dirty="0" smtClean="0">
                <a:latin typeface="arial" charset="0"/>
              </a:rPr>
              <a:t>Analysis</a:t>
            </a:r>
            <a:endParaRPr lang="en-US" sz="1400" dirty="0">
              <a:latin typeface="arial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715000" y="1200150"/>
            <a:ext cx="1442120" cy="567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 charset="0"/>
              </a:rPr>
              <a:t>Computing</a:t>
            </a:r>
          </a:p>
          <a:p>
            <a:pPr algn="ctr"/>
            <a:r>
              <a:rPr lang="en-US" sz="1400" dirty="0" smtClean="0">
                <a:latin typeface="arial" charset="0"/>
              </a:rPr>
              <a:t>Methods</a:t>
            </a:r>
            <a:endParaRPr lang="en-US" sz="1400" dirty="0">
              <a:latin typeface="arial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467600" y="1200150"/>
            <a:ext cx="1442120" cy="567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 charset="0"/>
              </a:rPr>
              <a:t>Solutions</a:t>
            </a:r>
            <a:endParaRPr lang="en-US" sz="1400" dirty="0">
              <a:latin typeface="arial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57200" y="1200150"/>
            <a:ext cx="1442120" cy="56792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 charset="0"/>
              </a:rPr>
              <a:t>Product Domain</a:t>
            </a:r>
            <a:endParaRPr lang="en-US" sz="1400" dirty="0">
              <a:latin typeface="arial" charset="0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57200" y="2038350"/>
            <a:ext cx="8229600" cy="2438400"/>
          </a:xfrm>
        </p:spPr>
        <p:txBody>
          <a:bodyPr>
            <a:normAutofit/>
          </a:bodyPr>
          <a:lstStyle/>
          <a:p>
            <a:pPr marL="285750" marR="0" lvl="0" indent="-28575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3200" dirty="0" smtClean="0"/>
              <a:t>Graph = Network</a:t>
            </a:r>
          </a:p>
          <a:p>
            <a:pPr marL="285750" marR="0" lvl="0" indent="-28575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3200" dirty="0" smtClean="0"/>
              <a:t>Vertex = Node</a:t>
            </a:r>
          </a:p>
          <a:p>
            <a:pPr marL="285750" marR="0" lvl="0" indent="-28575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3200" dirty="0" smtClean="0"/>
              <a:t>Edge = Link or Relationship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64565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19150"/>
            <a:ext cx="82296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A quick note on </a:t>
            </a:r>
            <a:r>
              <a:rPr lang="en-US" b="1" dirty="0"/>
              <a:t>E</a:t>
            </a:r>
            <a:r>
              <a:rPr lang="en-US" b="1" dirty="0" smtClean="0">
                <a:latin typeface="Arial"/>
                <a:cs typeface="Arial"/>
              </a:rPr>
              <a:t>dge </a:t>
            </a:r>
            <a:r>
              <a:rPr lang="en-US" b="1" dirty="0" smtClean="0"/>
              <a:t>L</a:t>
            </a:r>
            <a:r>
              <a:rPr lang="en-US" b="1" dirty="0" smtClean="0">
                <a:latin typeface="Arial"/>
                <a:cs typeface="Arial"/>
              </a:rPr>
              <a:t>abels</a:t>
            </a:r>
            <a:r>
              <a:rPr lang="en-US" dirty="0"/>
              <a:t>.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15</a:t>
            </a:fld>
            <a:endParaRPr lang="en-US" dirty="0">
              <a:latin typeface="Arial"/>
              <a:cs typeface="Arial"/>
            </a:endParaRPr>
          </a:p>
        </p:txBody>
      </p:sp>
      <p:pic>
        <p:nvPicPr>
          <p:cNvPr id="1026" name="Picture 2" descr="https://lh3.googleusercontent.com/NdxmTd5Y2jJVpyY19Tv5iUEIRYlsgdGhhXSpj8lkk9Dsaekda3kGYAYTKILQRzdd-E1qt-czfZzxWd4f3YfmYwIe6pxwFqy0D3tmI-6eqe_ooHkNUh5UKMnWlzARMuOc3YhU_qz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" y="2141008"/>
            <a:ext cx="8601075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026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Social Network Analysis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16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209800" y="1200150"/>
            <a:ext cx="1442120" cy="56792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 charset="0"/>
              </a:rPr>
              <a:t>Social Network Analysis</a:t>
            </a:r>
            <a:endParaRPr lang="en-US" sz="1400" dirty="0">
              <a:latin typeface="arial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962400" y="1200150"/>
            <a:ext cx="1442120" cy="567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 charset="0"/>
              </a:rPr>
              <a:t>Graph</a:t>
            </a:r>
          </a:p>
          <a:p>
            <a:pPr algn="ctr"/>
            <a:r>
              <a:rPr lang="en-US" sz="1400" dirty="0" smtClean="0">
                <a:latin typeface="arial" charset="0"/>
              </a:rPr>
              <a:t>Analysis</a:t>
            </a:r>
            <a:endParaRPr lang="en-US" sz="1400" dirty="0">
              <a:latin typeface="arial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715000" y="1200150"/>
            <a:ext cx="1442120" cy="567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 charset="0"/>
              </a:rPr>
              <a:t>Computing</a:t>
            </a:r>
          </a:p>
          <a:p>
            <a:pPr algn="ctr"/>
            <a:r>
              <a:rPr lang="en-US" sz="1400" dirty="0" smtClean="0">
                <a:latin typeface="arial" charset="0"/>
              </a:rPr>
              <a:t>Methods</a:t>
            </a:r>
            <a:endParaRPr lang="en-US" sz="1400" dirty="0">
              <a:latin typeface="arial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467600" y="1200150"/>
            <a:ext cx="1442120" cy="567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 charset="0"/>
              </a:rPr>
              <a:t>Solutions</a:t>
            </a:r>
            <a:endParaRPr lang="en-US" sz="1400" dirty="0">
              <a:latin typeface="arial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57200" y="1200150"/>
            <a:ext cx="1442120" cy="56792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 charset="0"/>
              </a:rPr>
              <a:t>Product Domain</a:t>
            </a:r>
            <a:endParaRPr lang="en-US" sz="1400" dirty="0">
              <a:latin typeface="arial" charset="0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612440" y="2419351"/>
            <a:ext cx="2664160" cy="372958"/>
          </a:xfrm>
        </p:spPr>
        <p:txBody>
          <a:bodyPr>
            <a:normAutofit fontScale="47500" lnSpcReduction="20000"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Domain Specific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553200" y="2419350"/>
            <a:ext cx="2664160" cy="372958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4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2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1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05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05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General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57200" y="2647950"/>
            <a:ext cx="8229600" cy="2438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4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2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1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05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05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ctr" fontAlgn="base">
              <a:spcBef>
                <a:spcPts val="0"/>
              </a:spcBef>
              <a:buFont typeface="Arial" charset="0"/>
              <a:buNone/>
              <a:defRPr/>
            </a:pPr>
            <a:r>
              <a:rPr lang="en-US" sz="3200" dirty="0" smtClean="0"/>
              <a:t>It’s all about the</a:t>
            </a:r>
          </a:p>
          <a:p>
            <a:pPr marL="285750" indent="-285750" algn="ctr" fontAlgn="base">
              <a:spcBef>
                <a:spcPts val="0"/>
              </a:spcBef>
              <a:buFont typeface="Arial" charset="0"/>
              <a:buNone/>
              <a:defRPr/>
            </a:pPr>
            <a:r>
              <a:rPr lang="en-US" sz="3200" b="1" dirty="0" smtClean="0"/>
              <a:t>people</a:t>
            </a:r>
            <a:r>
              <a:rPr lang="en-US" sz="3200" dirty="0" smtClean="0"/>
              <a:t>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129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Some Social Network Analysis Questions</a:t>
            </a:r>
            <a:r>
              <a:rPr lang="is-IS" dirty="0" smtClean="0">
                <a:latin typeface="Arial"/>
                <a:cs typeface="Arial"/>
              </a:rPr>
              <a:t>…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428999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"/>
                <a:cs typeface="Arial"/>
              </a:rPr>
              <a:t>I want to understand our user/customer base in the aggregate.</a:t>
            </a:r>
            <a:endParaRPr lang="en-US" dirty="0"/>
          </a:p>
          <a:p>
            <a:endParaRPr lang="en-US" dirty="0" smtClean="0"/>
          </a:p>
          <a:p>
            <a:r>
              <a:rPr lang="en-US" b="1" dirty="0" smtClean="0"/>
              <a:t>Counts, Degree Distribution, Density</a:t>
            </a:r>
          </a:p>
          <a:p>
            <a:endParaRPr lang="en-US" dirty="0"/>
          </a:p>
          <a:p>
            <a:r>
              <a:rPr lang="en-US" dirty="0" smtClean="0">
                <a:latin typeface="Arial"/>
                <a:cs typeface="Arial"/>
              </a:rPr>
              <a:t>What are the underlying communities among our users/customers?</a:t>
            </a:r>
          </a:p>
          <a:p>
            <a:endParaRPr lang="en-US" dirty="0" smtClean="0"/>
          </a:p>
          <a:p>
            <a:r>
              <a:rPr lang="en-US" b="1" dirty="0" smtClean="0"/>
              <a:t>Community Detection, Modularity</a:t>
            </a:r>
          </a:p>
          <a:p>
            <a:endParaRPr lang="en-US" dirty="0"/>
          </a:p>
          <a:p>
            <a:r>
              <a:rPr lang="en-US" dirty="0" smtClean="0">
                <a:latin typeface="Arial"/>
                <a:cs typeface="Arial"/>
              </a:rPr>
              <a:t>I need to mediate a conflict between some groups of employees. Who should I talk to?</a:t>
            </a:r>
          </a:p>
          <a:p>
            <a:endParaRPr lang="en-US" b="1" dirty="0" smtClean="0"/>
          </a:p>
          <a:p>
            <a:r>
              <a:rPr lang="en-US" b="1" dirty="0" smtClean="0"/>
              <a:t>Bridges </a:t>
            </a:r>
            <a:r>
              <a:rPr lang="en-US" b="1" dirty="0"/>
              <a:t>&amp; Brokers -&gt; </a:t>
            </a:r>
            <a:r>
              <a:rPr lang="en-US" b="1" dirty="0" smtClean="0"/>
              <a:t>Centrality, </a:t>
            </a:r>
            <a:r>
              <a:rPr lang="en-US" b="1" dirty="0"/>
              <a:t>PageRank</a:t>
            </a:r>
          </a:p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17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0953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Centrality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pPr/>
              <a:t>18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52400" y="1200150"/>
            <a:ext cx="5867400" cy="2667000"/>
          </a:xfrm>
        </p:spPr>
        <p:txBody>
          <a:bodyPr/>
          <a:lstStyle/>
          <a:p>
            <a:r>
              <a:rPr lang="en-US" sz="2400" dirty="0"/>
              <a:t>I</a:t>
            </a:r>
            <a:r>
              <a:rPr lang="en-US" sz="2400" dirty="0" smtClean="0"/>
              <a:t>dentify </a:t>
            </a:r>
            <a:r>
              <a:rPr lang="en-US" sz="2400" dirty="0"/>
              <a:t>the most </a:t>
            </a:r>
            <a:r>
              <a:rPr lang="en-US" sz="2400" dirty="0" smtClean="0"/>
              <a:t>“important” </a:t>
            </a:r>
            <a:r>
              <a:rPr lang="en-US" sz="2400" dirty="0" smtClean="0"/>
              <a:t>vertices in the graph.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 smtClean="0"/>
              <a:t>Degree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 err="1" smtClean="0"/>
              <a:t>Betweenness</a:t>
            </a:r>
            <a:endParaRPr lang="en-US" sz="24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2400" dirty="0" smtClean="0"/>
              <a:t>Eigenvector, PageRank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400" dirty="0" err="1"/>
              <a:t>e</a:t>
            </a:r>
            <a:r>
              <a:rPr lang="en-US" sz="2400" dirty="0" err="1" smtClean="0"/>
              <a:t>tc</a:t>
            </a:r>
            <a:r>
              <a:rPr lang="is-IS" sz="2400" b="1" dirty="0" smtClean="0"/>
              <a:t>…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469" y="1080063"/>
            <a:ext cx="3109731" cy="301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0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Degree Centrality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pPr/>
              <a:t>19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Number of edges incident upon a </a:t>
            </a:r>
          </a:p>
          <a:p>
            <a:r>
              <a:rPr lang="en-US" dirty="0" smtClean="0">
                <a:latin typeface="Arial"/>
                <a:cs typeface="Arial"/>
              </a:rPr>
              <a:t>vertex.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872" y="1063229"/>
            <a:ext cx="4309128" cy="297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54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38300"/>
            <a:ext cx="8229600" cy="857250"/>
          </a:xfrm>
        </p:spPr>
        <p:txBody>
          <a:bodyPr/>
          <a:lstStyle/>
          <a:p>
            <a:pPr algn="ctr"/>
            <a:r>
              <a:rPr lang="en-US" dirty="0" smtClean="0">
                <a:latin typeface="Arial"/>
                <a:cs typeface="Arial"/>
              </a:rPr>
              <a:t>Who </a:t>
            </a:r>
            <a:r>
              <a:rPr lang="en-US" dirty="0" smtClean="0"/>
              <a:t>is this guy</a:t>
            </a:r>
            <a:r>
              <a:rPr lang="en-US" dirty="0" smtClean="0">
                <a:latin typeface="Arial"/>
                <a:cs typeface="Arial"/>
              </a:rPr>
              <a:t>?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pPr/>
              <a:t>2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57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rial"/>
                <a:cs typeface="Arial"/>
              </a:rPr>
              <a:t>Betweenness</a:t>
            </a:r>
            <a:r>
              <a:rPr lang="en-US" dirty="0" smtClean="0">
                <a:latin typeface="Arial"/>
                <a:cs typeface="Arial"/>
              </a:rPr>
              <a:t> Centrality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pPr/>
              <a:t>20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Number of times a vertex appears along the shortest path between two other vertices.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9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8679" r="18679"/>
          <a:stretch>
            <a:fillRect/>
          </a:stretch>
        </p:blipFill>
        <p:spPr>
          <a:xfrm>
            <a:off x="6217920" y="1110426"/>
            <a:ext cx="2926080" cy="292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94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Bridges &amp; Brokers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pPr/>
              <a:t>21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1" dirty="0" smtClean="0"/>
              <a:t>Bridge:</a:t>
            </a:r>
            <a:r>
              <a:rPr lang="en-US" dirty="0" smtClean="0"/>
              <a:t> An </a:t>
            </a:r>
            <a:r>
              <a:rPr lang="en-US" dirty="0"/>
              <a:t>individual whose weak ties fill a structural hole, providing the only link between two individuals or clusters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b="1" dirty="0" smtClean="0"/>
              <a:t>Brokerage</a:t>
            </a:r>
            <a:r>
              <a:rPr lang="en-US" dirty="0"/>
              <a:t>:</a:t>
            </a:r>
            <a:r>
              <a:rPr lang="en-US" dirty="0" smtClean="0"/>
              <a:t> Vertex lies </a:t>
            </a:r>
            <a:r>
              <a:rPr lang="en-US" dirty="0"/>
              <a:t>between others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781799" y="1123428"/>
            <a:ext cx="1922453" cy="287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88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PageRank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pPr/>
              <a:t>22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Based on the concept that </a:t>
            </a:r>
            <a:r>
              <a:rPr lang="en-US" b="1" dirty="0" smtClean="0">
                <a:latin typeface="Arial"/>
                <a:cs typeface="Arial"/>
              </a:rPr>
              <a:t>connections to high-scoring vertices contribute more to the score of the vertex </a:t>
            </a:r>
            <a:r>
              <a:rPr lang="en-US" dirty="0" smtClean="0">
                <a:latin typeface="Arial"/>
                <a:cs typeface="Arial"/>
              </a:rPr>
              <a:t>in question than connections to low-scoring vertices.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67542"/>
            <a:ext cx="2819400" cy="403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88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rial"/>
                <a:cs typeface="Arial"/>
              </a:rPr>
              <a:t>Homophily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pPr/>
              <a:t>23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990600" y="1648222"/>
            <a:ext cx="4267200" cy="1304528"/>
          </a:xfrm>
        </p:spPr>
        <p:txBody>
          <a:bodyPr/>
          <a:lstStyle/>
          <a:p>
            <a:pPr algn="ctr"/>
            <a:r>
              <a:rPr lang="en-US" sz="4000" dirty="0" smtClean="0"/>
              <a:t>”Birds of a feather flock together.”</a:t>
            </a:r>
            <a:endParaRPr lang="en-US" sz="4000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9275" r="9275"/>
          <a:stretch>
            <a:fillRect/>
          </a:stretch>
        </p:blipFill>
        <p:spPr>
          <a:xfrm>
            <a:off x="6172200" y="1110426"/>
            <a:ext cx="2926080" cy="292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99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</a:t>
            </a:r>
            <a:r>
              <a:rPr lang="en-US" dirty="0"/>
              <a:t>Analysis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24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209800" y="1200150"/>
            <a:ext cx="1442120" cy="56792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 charset="0"/>
              </a:rPr>
              <a:t>Social Network Analysis</a:t>
            </a:r>
            <a:endParaRPr lang="en-US" sz="1400" dirty="0">
              <a:latin typeface="arial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962400" y="1200150"/>
            <a:ext cx="1442120" cy="56792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 charset="0"/>
              </a:rPr>
              <a:t>Graph</a:t>
            </a:r>
          </a:p>
          <a:p>
            <a:pPr algn="ctr"/>
            <a:r>
              <a:rPr lang="en-US" sz="1400" dirty="0" smtClean="0">
                <a:latin typeface="arial" charset="0"/>
              </a:rPr>
              <a:t>Analysis</a:t>
            </a:r>
            <a:endParaRPr lang="en-US" sz="1400" dirty="0">
              <a:latin typeface="arial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715000" y="1200150"/>
            <a:ext cx="1442120" cy="56792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 charset="0"/>
              </a:rPr>
              <a:t>Computing</a:t>
            </a:r>
          </a:p>
          <a:p>
            <a:pPr algn="ctr"/>
            <a:r>
              <a:rPr lang="en-US" sz="1400" dirty="0" smtClean="0">
                <a:latin typeface="arial" charset="0"/>
              </a:rPr>
              <a:t>Methods</a:t>
            </a:r>
            <a:endParaRPr lang="en-US" sz="1400" dirty="0">
              <a:latin typeface="arial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467600" y="1200150"/>
            <a:ext cx="1442120" cy="567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 charset="0"/>
              </a:rPr>
              <a:t>Solutions</a:t>
            </a:r>
            <a:endParaRPr lang="en-US" sz="1400" dirty="0">
              <a:latin typeface="arial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57200" y="1200150"/>
            <a:ext cx="1442120" cy="56792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 charset="0"/>
              </a:rPr>
              <a:t>Product Domain</a:t>
            </a:r>
            <a:endParaRPr lang="en-US" sz="1400" dirty="0">
              <a:latin typeface="arial" charset="0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612440" y="2419351"/>
            <a:ext cx="2664160" cy="372958"/>
          </a:xfrm>
        </p:spPr>
        <p:txBody>
          <a:bodyPr>
            <a:normAutofit fontScale="47500" lnSpcReduction="20000"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Domain Specific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553200" y="2419350"/>
            <a:ext cx="2664160" cy="372958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4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2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1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05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05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General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57200" y="1962152"/>
            <a:ext cx="4495800" cy="990600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4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2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1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05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05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/>
              <a:t>Graph</a:t>
            </a:r>
          </a:p>
          <a:p>
            <a:r>
              <a:rPr lang="en-US" smtClean="0"/>
              <a:t>Vertex &amp; Edge Counts</a:t>
            </a:r>
          </a:p>
          <a:p>
            <a:r>
              <a:rPr lang="en-US" smtClean="0"/>
              <a:t>Degree Distribution</a:t>
            </a:r>
          </a:p>
          <a:p>
            <a:endParaRPr lang="en-US" smtClean="0"/>
          </a:p>
          <a:p>
            <a:r>
              <a:rPr lang="en-US" smtClean="0"/>
              <a:t>Avg Degree</a:t>
            </a:r>
          </a:p>
          <a:p>
            <a:r>
              <a:rPr lang="en-US" smtClean="0"/>
              <a:t>Degree Density</a:t>
            </a:r>
            <a:endParaRPr lang="en-US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457200" y="2952752"/>
            <a:ext cx="4495800" cy="3200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4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2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1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05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05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Vertex</a:t>
            </a:r>
          </a:p>
          <a:p>
            <a:r>
              <a:rPr lang="en-US" dirty="0" smtClean="0"/>
              <a:t>Clustering, Community Detection, Modularity</a:t>
            </a:r>
          </a:p>
          <a:p>
            <a:r>
              <a:rPr lang="en-US" dirty="0" smtClean="0"/>
              <a:t>Centrality, PageRank</a:t>
            </a:r>
            <a:endParaRPr lang="en-US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57200" y="3943351"/>
            <a:ext cx="4495800" cy="3200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4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2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1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05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05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Path</a:t>
            </a:r>
          </a:p>
          <a:p>
            <a:r>
              <a:rPr lang="en-US" dirty="0" smtClean="0"/>
              <a:t>Traversals, Pattern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49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</a:t>
            </a:r>
            <a:r>
              <a:rPr lang="en-US" dirty="0"/>
              <a:t>Analysis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25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209800" y="1200150"/>
            <a:ext cx="1442120" cy="56792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 charset="0"/>
              </a:rPr>
              <a:t>Social Network Analysis</a:t>
            </a:r>
            <a:endParaRPr lang="en-US" sz="1400" dirty="0">
              <a:latin typeface="arial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962400" y="1200150"/>
            <a:ext cx="1442120" cy="56792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 charset="0"/>
              </a:rPr>
              <a:t>Graph</a:t>
            </a:r>
          </a:p>
          <a:p>
            <a:pPr algn="ctr"/>
            <a:r>
              <a:rPr lang="en-US" sz="1400" dirty="0" smtClean="0">
                <a:latin typeface="arial" charset="0"/>
              </a:rPr>
              <a:t>Analysis</a:t>
            </a:r>
            <a:endParaRPr lang="en-US" sz="1400" dirty="0">
              <a:latin typeface="arial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715000" y="1200150"/>
            <a:ext cx="1442120" cy="56792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 charset="0"/>
              </a:rPr>
              <a:t>Computing</a:t>
            </a:r>
          </a:p>
          <a:p>
            <a:pPr algn="ctr"/>
            <a:r>
              <a:rPr lang="en-US" sz="1400" dirty="0" smtClean="0">
                <a:latin typeface="arial" charset="0"/>
              </a:rPr>
              <a:t>Methods</a:t>
            </a:r>
            <a:endParaRPr lang="en-US" sz="1400" dirty="0">
              <a:latin typeface="arial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467600" y="1200150"/>
            <a:ext cx="1442120" cy="567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 charset="0"/>
              </a:rPr>
              <a:t>Solutions</a:t>
            </a:r>
            <a:endParaRPr lang="en-US" sz="1400" dirty="0">
              <a:latin typeface="arial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57200" y="1200150"/>
            <a:ext cx="1442120" cy="56792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 charset="0"/>
              </a:rPr>
              <a:t>Product Domain</a:t>
            </a:r>
            <a:endParaRPr lang="en-US" sz="1400" dirty="0">
              <a:latin typeface="arial" charset="0"/>
            </a:endParaRPr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612440" y="2419351"/>
            <a:ext cx="2664160" cy="372958"/>
          </a:xfrm>
        </p:spPr>
        <p:txBody>
          <a:bodyPr>
            <a:normAutofit fontScale="47500" lnSpcReduction="20000"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Domain Specific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553200" y="2419350"/>
            <a:ext cx="2664160" cy="372958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4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2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1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05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05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General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57200" y="1962152"/>
            <a:ext cx="4495800" cy="990600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4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2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1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05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05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smtClean="0"/>
              <a:t>Graph</a:t>
            </a:r>
          </a:p>
          <a:p>
            <a:r>
              <a:rPr lang="en-US" smtClean="0"/>
              <a:t>Vertex &amp; Edge Counts</a:t>
            </a:r>
          </a:p>
          <a:p>
            <a:r>
              <a:rPr lang="en-US" smtClean="0"/>
              <a:t>Degree Distribution</a:t>
            </a:r>
          </a:p>
          <a:p>
            <a:endParaRPr lang="en-US" smtClean="0"/>
          </a:p>
          <a:p>
            <a:r>
              <a:rPr lang="en-US" smtClean="0"/>
              <a:t>Avg Degree</a:t>
            </a:r>
          </a:p>
          <a:p>
            <a:r>
              <a:rPr lang="en-US" smtClean="0"/>
              <a:t>Degree Density</a:t>
            </a:r>
            <a:endParaRPr lang="en-US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457200" y="2952752"/>
            <a:ext cx="4495800" cy="3200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4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2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1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05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05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Vertex</a:t>
            </a:r>
          </a:p>
          <a:p>
            <a:r>
              <a:rPr lang="en-US" dirty="0" smtClean="0"/>
              <a:t>Clustering, Community Detection, Modularity</a:t>
            </a:r>
          </a:p>
          <a:p>
            <a:r>
              <a:rPr lang="en-US" dirty="0" smtClean="0"/>
              <a:t>Centrality, PageRank</a:t>
            </a:r>
            <a:endParaRPr lang="en-US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457200" y="3943351"/>
            <a:ext cx="4495800" cy="3200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4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2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1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05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05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Path</a:t>
            </a:r>
          </a:p>
          <a:p>
            <a:r>
              <a:rPr lang="en-US" dirty="0" smtClean="0"/>
              <a:t>Traversals, Pattern Matching</a:t>
            </a:r>
            <a:endParaRPr lang="en-US" dirty="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5393266" y="2266950"/>
            <a:ext cx="4360334" cy="3200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4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2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1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05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05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Oh and btw</a:t>
            </a:r>
            <a:r>
              <a:rPr lang="is-IS" sz="1800" dirty="0" smtClean="0"/>
              <a:t>…</a:t>
            </a:r>
            <a:endParaRPr lang="is-IS" sz="1800" b="1" dirty="0"/>
          </a:p>
          <a:p>
            <a:r>
              <a:rPr lang="en-US" sz="2800" b="1" dirty="0" smtClean="0"/>
              <a:t>ALL STANDARD </a:t>
            </a:r>
          </a:p>
          <a:p>
            <a:r>
              <a:rPr lang="en-US" sz="2800" b="1" dirty="0" smtClean="0"/>
              <a:t>DATA ANALYSIS </a:t>
            </a:r>
          </a:p>
          <a:p>
            <a:r>
              <a:rPr lang="en-US" sz="2800" b="1" dirty="0" smtClean="0"/>
              <a:t>TECHNIQUES!!!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7648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Solutions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0733" y="1904998"/>
            <a:ext cx="6428987" cy="3086169"/>
          </a:xfrm>
        </p:spPr>
        <p:txBody>
          <a:bodyPr>
            <a:normAutofit/>
          </a:bodyPr>
          <a:lstStyle/>
          <a:p>
            <a:r>
              <a:rPr lang="en-US" dirty="0" smtClean="0"/>
              <a:t>Gremlin </a:t>
            </a:r>
            <a:r>
              <a:rPr lang="en-US" dirty="0"/>
              <a:t>is </a:t>
            </a:r>
            <a:r>
              <a:rPr lang="en-US" dirty="0" smtClean="0"/>
              <a:t>a functional, data-flow</a:t>
            </a:r>
            <a:r>
              <a:rPr lang="en-US" dirty="0"/>
              <a:t> language that enables users to succinctly express complex traversals on (or queries of) their application's property graph</a:t>
            </a:r>
            <a:r>
              <a:rPr lang="en-US" dirty="0" smtClean="0"/>
              <a:t>.</a:t>
            </a: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dirty="0"/>
              <a:t>Apache </a:t>
            </a:r>
            <a:r>
              <a:rPr lang="en-US" dirty="0" err="1"/>
              <a:t>TinkerPop</a:t>
            </a:r>
            <a:r>
              <a:rPr lang="en-US" dirty="0"/>
              <a:t>™ is a graph computing framework for both graph databases (OLTP) and graph analytic systems (OLAP).</a:t>
            </a:r>
          </a:p>
          <a:p>
            <a:endParaRPr lang="en-US" dirty="0" smtClean="0"/>
          </a:p>
          <a:p>
            <a:r>
              <a:rPr lang="en-US" dirty="0" smtClean="0"/>
              <a:t>A scale-out property graph database built on </a:t>
            </a:r>
            <a:r>
              <a:rPr lang="en-US" dirty="0" err="1" smtClean="0"/>
              <a:t>DataStax</a:t>
            </a:r>
            <a:r>
              <a:rPr lang="en-US" dirty="0" smtClean="0"/>
              <a:t> Enterprise, Apache Cassandra, and</a:t>
            </a:r>
            <a:r>
              <a:rPr lang="is-IS" dirty="0" smtClean="0"/>
              <a:t>…</a:t>
            </a:r>
            <a:endParaRPr lang="is-IS" dirty="0">
              <a:latin typeface="Arial"/>
              <a:cs typeface="Arial"/>
            </a:endParaRPr>
          </a:p>
          <a:p>
            <a:endParaRPr lang="is-IS" dirty="0" smtClean="0"/>
          </a:p>
          <a:p>
            <a:r>
              <a:rPr lang="en-US" dirty="0"/>
              <a:t>Apache Spark™ is a fast and general engine for large-scale data </a:t>
            </a:r>
            <a:endParaRPr lang="en-US" dirty="0" smtClean="0"/>
          </a:p>
          <a:p>
            <a:r>
              <a:rPr lang="en-US" dirty="0" smtClean="0"/>
              <a:t>processing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26</a:t>
            </a:fld>
            <a:endParaRPr lang="en-US" dirty="0"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62350"/>
            <a:ext cx="1435819" cy="5885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67489"/>
            <a:ext cx="1185333" cy="5752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647950"/>
            <a:ext cx="1601318" cy="5558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230" y="4248150"/>
            <a:ext cx="1543170" cy="629750"/>
          </a:xfrm>
          <a:prstGeom prst="rect">
            <a:avLst/>
          </a:prstGeom>
        </p:spPr>
      </p:pic>
      <p:sp>
        <p:nvSpPr>
          <p:cNvPr id="16" name="Rounded Rectangle 15"/>
          <p:cNvSpPr/>
          <p:nvPr/>
        </p:nvSpPr>
        <p:spPr>
          <a:xfrm>
            <a:off x="2209800" y="1200150"/>
            <a:ext cx="1442120" cy="56792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 charset="0"/>
              </a:rPr>
              <a:t>Academic Domain</a:t>
            </a:r>
            <a:endParaRPr lang="en-US" sz="1400" dirty="0">
              <a:latin typeface="arial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962400" y="1200150"/>
            <a:ext cx="1442120" cy="567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 charset="0"/>
              </a:rPr>
              <a:t>Graph</a:t>
            </a:r>
          </a:p>
          <a:p>
            <a:pPr algn="ctr"/>
            <a:r>
              <a:rPr lang="en-US" sz="1400" dirty="0" smtClean="0">
                <a:latin typeface="arial" charset="0"/>
              </a:rPr>
              <a:t>Analysis</a:t>
            </a:r>
            <a:endParaRPr lang="en-US" sz="1400" dirty="0">
              <a:latin typeface="arial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715000" y="1200150"/>
            <a:ext cx="1442120" cy="567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 charset="0"/>
              </a:rPr>
              <a:t>Computing</a:t>
            </a:r>
          </a:p>
          <a:p>
            <a:pPr algn="ctr"/>
            <a:r>
              <a:rPr lang="en-US" sz="1400" dirty="0" smtClean="0">
                <a:latin typeface="arial" charset="0"/>
              </a:rPr>
              <a:t>Methods</a:t>
            </a:r>
            <a:endParaRPr lang="en-US" sz="1400" dirty="0">
              <a:latin typeface="arial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7467600" y="1200150"/>
            <a:ext cx="1442120" cy="56792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 charset="0"/>
              </a:rPr>
              <a:t>Solutions</a:t>
            </a:r>
            <a:endParaRPr lang="en-US" sz="1400" dirty="0">
              <a:latin typeface="arial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57200" y="1200150"/>
            <a:ext cx="1442120" cy="56792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latin typeface="arial" charset="0"/>
              </a:rPr>
              <a:t>Product Domain</a:t>
            </a:r>
            <a:endParaRPr lang="en-US" sz="1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33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Some Social Network Analysis Questions</a:t>
            </a:r>
            <a:r>
              <a:rPr lang="is-IS" dirty="0" smtClean="0">
                <a:latin typeface="Arial"/>
                <a:cs typeface="Arial"/>
              </a:rPr>
              <a:t>…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428999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"/>
                <a:cs typeface="Arial"/>
              </a:rPr>
              <a:t>I want to understand our user/customer base in the aggregate.</a:t>
            </a:r>
            <a:endParaRPr lang="en-US" dirty="0"/>
          </a:p>
          <a:p>
            <a:endParaRPr lang="en-US" dirty="0" smtClean="0"/>
          </a:p>
          <a:p>
            <a:r>
              <a:rPr lang="en-US" b="1" dirty="0" smtClean="0"/>
              <a:t>Counts, Degree Distribution, Density</a:t>
            </a:r>
          </a:p>
          <a:p>
            <a:endParaRPr lang="en-US" dirty="0"/>
          </a:p>
          <a:p>
            <a:r>
              <a:rPr lang="en-US" dirty="0" smtClean="0">
                <a:latin typeface="Arial"/>
                <a:cs typeface="Arial"/>
              </a:rPr>
              <a:t>What are the underlying communities among our users/customers?</a:t>
            </a:r>
          </a:p>
          <a:p>
            <a:endParaRPr lang="en-US" dirty="0" smtClean="0"/>
          </a:p>
          <a:p>
            <a:r>
              <a:rPr lang="en-US" b="1" dirty="0" smtClean="0"/>
              <a:t>Community Detection, Modularity</a:t>
            </a:r>
          </a:p>
          <a:p>
            <a:endParaRPr lang="en-US" dirty="0"/>
          </a:p>
          <a:p>
            <a:r>
              <a:rPr lang="en-US" dirty="0" smtClean="0">
                <a:latin typeface="Arial"/>
                <a:cs typeface="Arial"/>
              </a:rPr>
              <a:t>I need to mediate a conflict between some groups of employees. Who should I talk to?</a:t>
            </a:r>
          </a:p>
          <a:p>
            <a:endParaRPr lang="en-US" b="1" dirty="0" smtClean="0"/>
          </a:p>
          <a:p>
            <a:r>
              <a:rPr lang="en-US" b="1" dirty="0" smtClean="0"/>
              <a:t>Bridges </a:t>
            </a:r>
            <a:r>
              <a:rPr lang="en-US" b="1" dirty="0"/>
              <a:t>&amp; Brokers -&gt; </a:t>
            </a:r>
            <a:r>
              <a:rPr lang="en-US" b="1" dirty="0" smtClean="0"/>
              <a:t>Centrality, </a:t>
            </a:r>
            <a:r>
              <a:rPr lang="en-US" b="1" dirty="0"/>
              <a:t>PageRank</a:t>
            </a:r>
          </a:p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27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783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Learning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200399"/>
          </a:xfrm>
        </p:spPr>
        <p:txBody>
          <a:bodyPr numCol="1">
            <a:normAutofit/>
          </a:bodyPr>
          <a:lstStyle/>
          <a:p>
            <a:r>
              <a:rPr lang="en-US" b="1" dirty="0" smtClean="0">
                <a:latin typeface="Arial"/>
                <a:cs typeface="Arial"/>
              </a:rPr>
              <a:t>Gremlin </a:t>
            </a:r>
            <a:r>
              <a:rPr lang="en-US" b="1" dirty="0" smtClean="0">
                <a:latin typeface="Arial"/>
                <a:cs typeface="Arial"/>
              </a:rPr>
              <a:t>Recipes</a:t>
            </a:r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://tinkerpop.apache.org/docs/current/recipes</a:t>
            </a:r>
            <a:r>
              <a:rPr lang="en-US" dirty="0" smtClean="0">
                <a:hlinkClick r:id="rId2"/>
              </a:rPr>
              <a:t>/</a:t>
            </a:r>
            <a:endParaRPr lang="en-US" dirty="0" smtClean="0">
              <a:latin typeface="Arial"/>
              <a:cs typeface="Arial"/>
            </a:endParaRPr>
          </a:p>
          <a:p>
            <a:endParaRPr lang="en-US" dirty="0" smtClean="0">
              <a:latin typeface="Arial"/>
              <a:cs typeface="Arial"/>
            </a:endParaRPr>
          </a:p>
          <a:p>
            <a:r>
              <a:rPr lang="en-US" b="1" dirty="0"/>
              <a:t>Lada </a:t>
            </a:r>
            <a:r>
              <a:rPr lang="en-US" b="1" dirty="0" err="1" smtClean="0"/>
              <a:t>Adamic</a:t>
            </a:r>
            <a:r>
              <a:rPr lang="en-US" b="1" dirty="0" smtClean="0"/>
              <a:t> </a:t>
            </a:r>
          </a:p>
          <a:p>
            <a:r>
              <a:rPr lang="en-US" dirty="0" smtClean="0"/>
              <a:t>Computational </a:t>
            </a:r>
            <a:r>
              <a:rPr lang="en-US" dirty="0"/>
              <a:t>Social Scientist @ </a:t>
            </a:r>
            <a:r>
              <a:rPr lang="en-US" dirty="0" smtClean="0"/>
              <a:t>Facebook</a:t>
            </a:r>
            <a:endParaRPr lang="en-US" dirty="0">
              <a:latin typeface="Arial"/>
              <a:cs typeface="Arial"/>
            </a:endParaRPr>
          </a:p>
          <a:p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www.ladamic.com/</a:t>
            </a:r>
            <a:endParaRPr lang="en-US" b="1" dirty="0"/>
          </a:p>
          <a:p>
            <a:endParaRPr lang="en-US" b="1" dirty="0" smtClean="0"/>
          </a:p>
          <a:p>
            <a:r>
              <a:rPr lang="en-US" b="1" dirty="0" smtClean="0"/>
              <a:t>Stanford University - </a:t>
            </a:r>
            <a:r>
              <a:rPr lang="en-US" b="1" dirty="0"/>
              <a:t>Social and Economic Networks: Models and </a:t>
            </a:r>
            <a:r>
              <a:rPr lang="en-US" b="1" dirty="0" smtClean="0"/>
              <a:t>Analysis</a:t>
            </a:r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www.coursera.org/course/networksonline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28</a:t>
            </a:fld>
            <a:endParaRPr lang="en-US" dirty="0"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2346" y="1100959"/>
            <a:ext cx="324036" cy="39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1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 it yourself!!!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458200" cy="3200399"/>
          </a:xfrm>
        </p:spPr>
        <p:txBody>
          <a:bodyPr numCol="1">
            <a:normAutofit lnSpcReduction="10000"/>
          </a:bodyPr>
          <a:lstStyle/>
          <a:p>
            <a:r>
              <a:rPr lang="en-US" dirty="0" smtClean="0">
                <a:latin typeface="Arial"/>
                <a:cs typeface="Arial"/>
              </a:rPr>
              <a:t>Twitter Exporter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github.com/rjbriody/twitter-exporter</a:t>
            </a:r>
            <a:endParaRPr lang="en-US" dirty="0" smtClean="0">
              <a:latin typeface="Arial"/>
              <a:cs typeface="Arial"/>
            </a:endParaRPr>
          </a:p>
          <a:p>
            <a:endParaRPr lang="en-US" dirty="0"/>
          </a:p>
          <a:p>
            <a:r>
              <a:rPr lang="en-US" dirty="0" smtClean="0">
                <a:latin typeface="Arial"/>
                <a:cs typeface="Arial"/>
              </a:rPr>
              <a:t>Studio Notebook Gist</a:t>
            </a:r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gist.github.com/rjbriody/1aa82bd8952dc4a46a6fa597716c1987</a:t>
            </a:r>
            <a:endParaRPr lang="en-US" dirty="0" smtClean="0"/>
          </a:p>
          <a:p>
            <a:endParaRPr lang="en-US" dirty="0" smtClean="0">
              <a:latin typeface="Arial"/>
              <a:cs typeface="Arial"/>
            </a:endParaRPr>
          </a:p>
          <a:p>
            <a:r>
              <a:rPr lang="en-US" dirty="0" smtClean="0"/>
              <a:t>DSE Graph</a:t>
            </a:r>
            <a:endParaRPr lang="en-US" dirty="0" smtClean="0">
              <a:latin typeface="Arial"/>
              <a:cs typeface="Arial"/>
            </a:endParaRPr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docs.datastax.com/en/latest-dse/datastax_enterprise/graph/graphTOC.html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Studio</a:t>
            </a:r>
          </a:p>
          <a:p>
            <a:r>
              <a:rPr lang="en-US" dirty="0">
                <a:hlinkClick r:id="rId5"/>
              </a:rPr>
              <a:t>http://docs.datastax.com/en/latest-studio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29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828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38300"/>
            <a:ext cx="8229600" cy="857250"/>
          </a:xfrm>
        </p:spPr>
        <p:txBody>
          <a:bodyPr/>
          <a:lstStyle/>
          <a:p>
            <a:pPr algn="ctr"/>
            <a:r>
              <a:rPr lang="en-US" dirty="0" smtClean="0">
                <a:latin typeface="Arial"/>
                <a:cs typeface="Arial"/>
              </a:rPr>
              <a:t>Who are these people?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pPr/>
              <a:t>3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210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Me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200399"/>
          </a:xfrm>
        </p:spPr>
        <p:txBody>
          <a:bodyPr numCol="2">
            <a:normAutofit/>
          </a:bodyPr>
          <a:lstStyle/>
          <a:p>
            <a:r>
              <a:rPr lang="en-US" dirty="0" smtClean="0">
                <a:hlinkClick r:id="rId2"/>
              </a:rPr>
              <a:t>www.bobbriody.com</a:t>
            </a:r>
            <a:endParaRPr lang="en-US" dirty="0"/>
          </a:p>
          <a:p>
            <a:endParaRPr lang="en-US" b="1" dirty="0"/>
          </a:p>
          <a:p>
            <a:r>
              <a:rPr lang="en-US" b="1" dirty="0" smtClean="0">
                <a:latin typeface="Arial"/>
                <a:cs typeface="Arial"/>
              </a:rPr>
              <a:t>Twitter</a:t>
            </a:r>
            <a:endParaRPr lang="en-US" dirty="0"/>
          </a:p>
          <a:p>
            <a:r>
              <a:rPr lang="en-US" dirty="0" smtClean="0"/>
              <a:t>@</a:t>
            </a:r>
            <a:r>
              <a:rPr lang="en-US" dirty="0" err="1" smtClean="0"/>
              <a:t>bobbriody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twitter.com/bobbriody</a:t>
            </a:r>
            <a:endParaRPr lang="en-US" dirty="0" smtClean="0">
              <a:latin typeface="Arial"/>
              <a:cs typeface="Arial"/>
            </a:endParaRPr>
          </a:p>
          <a:p>
            <a:endParaRPr lang="en-US" b="1" dirty="0" smtClean="0"/>
          </a:p>
          <a:p>
            <a:r>
              <a:rPr lang="en-US" b="1" dirty="0" err="1" smtClean="0"/>
              <a:t>Github</a:t>
            </a:r>
            <a:endParaRPr lang="en-US" dirty="0"/>
          </a:p>
          <a:p>
            <a:r>
              <a:rPr lang="en-US" dirty="0" err="1" smtClean="0"/>
              <a:t>rjbriody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github.com/rjbriody</a:t>
            </a:r>
            <a:endParaRPr lang="en-US" dirty="0" smtClean="0"/>
          </a:p>
          <a:p>
            <a:endParaRPr lang="en-US" dirty="0" smtClean="0"/>
          </a:p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30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896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38300"/>
            <a:ext cx="8229600" cy="857250"/>
          </a:xfrm>
        </p:spPr>
        <p:txBody>
          <a:bodyPr/>
          <a:lstStyle/>
          <a:p>
            <a:pPr algn="ctr"/>
            <a:r>
              <a:rPr lang="en-US" dirty="0" smtClean="0">
                <a:latin typeface="Arial"/>
                <a:cs typeface="Arial"/>
              </a:rPr>
              <a:t>What is your role?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pPr/>
              <a:t>4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12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38300"/>
            <a:ext cx="8229600" cy="857250"/>
          </a:xfrm>
        </p:spPr>
        <p:txBody>
          <a:bodyPr/>
          <a:lstStyle/>
          <a:p>
            <a:pPr algn="ctr"/>
            <a:r>
              <a:rPr lang="en-US" dirty="0" err="1" smtClean="0">
                <a:latin typeface="Arial"/>
                <a:cs typeface="Arial"/>
              </a:rPr>
              <a:t>TinkerPop</a:t>
            </a:r>
            <a:r>
              <a:rPr lang="en-US" dirty="0" smtClean="0">
                <a:latin typeface="Arial"/>
                <a:cs typeface="Arial"/>
              </a:rPr>
              <a:t> / Gremlin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pPr/>
              <a:t>5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486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38300"/>
            <a:ext cx="8229600" cy="857250"/>
          </a:xfrm>
        </p:spPr>
        <p:txBody>
          <a:bodyPr/>
          <a:lstStyle/>
          <a:p>
            <a:pPr algn="ctr"/>
            <a:r>
              <a:rPr lang="en-US" dirty="0" smtClean="0">
                <a:latin typeface="Arial"/>
                <a:cs typeface="Arial"/>
              </a:rPr>
              <a:t>Network Analysis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pPr/>
              <a:t>6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814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Property Graph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Set of </a:t>
            </a:r>
            <a:r>
              <a:rPr lang="en-US" b="1" dirty="0" smtClean="0"/>
              <a:t>Vertices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Set of outgoing edges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Set of incoming edges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r>
              <a:rPr lang="en-US" dirty="0" smtClean="0"/>
              <a:t>Set of </a:t>
            </a:r>
            <a:r>
              <a:rPr lang="en-US" b="1" dirty="0" smtClean="0"/>
              <a:t>Edges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Single outgoing tail vertex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Single incoming head vertex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r>
              <a:rPr lang="en-US" dirty="0" smtClean="0"/>
              <a:t>Vertices &amp; Edges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Unique ID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Collection of properties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Label denoting type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7</a:t>
            </a:fld>
            <a:endParaRPr lang="en-US" dirty="0"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274" y="205979"/>
            <a:ext cx="5095844" cy="463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38300"/>
            <a:ext cx="8229600" cy="857250"/>
          </a:xfrm>
        </p:spPr>
        <p:txBody>
          <a:bodyPr/>
          <a:lstStyle/>
          <a:p>
            <a:pPr algn="ctr"/>
            <a:r>
              <a:rPr lang="en-US" dirty="0" smtClean="0">
                <a:latin typeface="Arial"/>
                <a:cs typeface="Arial"/>
              </a:rPr>
              <a:t>What is Network Analysis?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pPr/>
              <a:t>8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882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38300"/>
            <a:ext cx="8229600" cy="857250"/>
          </a:xfrm>
        </p:spPr>
        <p:txBody>
          <a:bodyPr/>
          <a:lstStyle/>
          <a:p>
            <a:pPr algn="ctr"/>
            <a:r>
              <a:rPr lang="en-US" dirty="0" smtClean="0">
                <a:latin typeface="Arial"/>
                <a:cs typeface="Arial"/>
              </a:rPr>
              <a:t>Why should you care?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pPr/>
              <a:t>9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095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taStax_Template">
  <a:themeElements>
    <a:clrScheme name="DataStax">
      <a:dk1>
        <a:sysClr val="windowText" lastClr="000000"/>
      </a:dk1>
      <a:lt1>
        <a:sysClr val="window" lastClr="FFFFFF"/>
      </a:lt1>
      <a:dk2>
        <a:srgbClr val="9EACAB"/>
      </a:dk2>
      <a:lt2>
        <a:srgbClr val="F8F9F7"/>
      </a:lt2>
      <a:accent1>
        <a:srgbClr val="007A97"/>
      </a:accent1>
      <a:accent2>
        <a:srgbClr val="CA5F14"/>
      </a:accent2>
      <a:accent3>
        <a:srgbClr val="FFC72C"/>
      </a:accent3>
      <a:accent4>
        <a:srgbClr val="A4D233"/>
      </a:accent4>
      <a:accent5>
        <a:srgbClr val="0CB7E1"/>
      </a:accent5>
      <a:accent6>
        <a:srgbClr val="8031A7"/>
      </a:accent6>
      <a:hlink>
        <a:srgbClr val="CA5F14"/>
      </a:hlink>
      <a:folHlink>
        <a:srgbClr val="374C51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1" id="{872FB066-11D9-3941-A02B-87679BC2FB76}" vid="{EC15C60F-803D-2D48-BB80-27CDBFDDD7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CSummit_template</Template>
  <TotalTime>19220</TotalTime>
  <Words>913</Words>
  <Application>Microsoft Macintosh PowerPoint</Application>
  <PresentationFormat>On-screen Show (16:9)</PresentationFormat>
  <Paragraphs>293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Calibri</vt:lpstr>
      <vt:lpstr>Helvetica Neue Thin</vt:lpstr>
      <vt:lpstr>Times New Roman</vt:lpstr>
      <vt:lpstr>Arial</vt:lpstr>
      <vt:lpstr>Arial</vt:lpstr>
      <vt:lpstr>DataStax_Template</vt:lpstr>
      <vt:lpstr>Bob Briody</vt:lpstr>
      <vt:lpstr>Who is this guy?</vt:lpstr>
      <vt:lpstr>Who are these people?</vt:lpstr>
      <vt:lpstr>What is your role?</vt:lpstr>
      <vt:lpstr>TinkerPop / Gremlin</vt:lpstr>
      <vt:lpstr>Network Analysis</vt:lpstr>
      <vt:lpstr>Property Graph</vt:lpstr>
      <vt:lpstr>What is Network Analysis?</vt:lpstr>
      <vt:lpstr>Why should you care?</vt:lpstr>
      <vt:lpstr>Some Product Questions…</vt:lpstr>
      <vt:lpstr>The Graph Analysis Spectrum</vt:lpstr>
      <vt:lpstr>The Product Domain</vt:lpstr>
      <vt:lpstr>The Academic Domain</vt:lpstr>
      <vt:lpstr>Terminology</vt:lpstr>
      <vt:lpstr>A quick note on Edge Labels.</vt:lpstr>
      <vt:lpstr>Social Network Analysis</vt:lpstr>
      <vt:lpstr>Some Social Network Analysis Questions…</vt:lpstr>
      <vt:lpstr>Centrality</vt:lpstr>
      <vt:lpstr>Degree Centrality</vt:lpstr>
      <vt:lpstr>Betweenness Centrality</vt:lpstr>
      <vt:lpstr>Bridges &amp; Brokers</vt:lpstr>
      <vt:lpstr>PageRank</vt:lpstr>
      <vt:lpstr>Homophily</vt:lpstr>
      <vt:lpstr>Graph Analysis</vt:lpstr>
      <vt:lpstr>Graph Analysis</vt:lpstr>
      <vt:lpstr>Solutions</vt:lpstr>
      <vt:lpstr>Some Social Network Analysis Questions…</vt:lpstr>
      <vt:lpstr>Further Learning</vt:lpstr>
      <vt:lpstr>Try it yourself!!!</vt:lpstr>
      <vt:lpstr>Find Me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Theresa Fong</dc:creator>
  <cp:lastModifiedBy>Bob Briody</cp:lastModifiedBy>
  <cp:revision>71</cp:revision>
  <cp:lastPrinted>2016-08-30T22:40:04Z</cp:lastPrinted>
  <dcterms:created xsi:type="dcterms:W3CDTF">2016-06-30T20:15:45Z</dcterms:created>
  <dcterms:modified xsi:type="dcterms:W3CDTF">2016-09-08T20:09:48Z</dcterms:modified>
</cp:coreProperties>
</file>